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81" r:id="rId5"/>
    <p:sldId id="257" r:id="rId6"/>
    <p:sldId id="282" r:id="rId7"/>
    <p:sldId id="283" r:id="rId8"/>
    <p:sldId id="284" r:id="rId9"/>
    <p:sldId id="286" r:id="rId10"/>
    <p:sldId id="287" r:id="rId11"/>
    <p:sldId id="288" r:id="rId12"/>
    <p:sldId id="28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11/4/2020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1354666"/>
            <a:ext cx="8827245" cy="2677648"/>
          </a:xfrm>
        </p:spPr>
        <p:txBody>
          <a:bodyPr>
            <a:normAutofit/>
          </a:bodyPr>
          <a:lstStyle/>
          <a:p>
            <a:r>
              <a:rPr lang="en-US" dirty="0">
                <a:solidFill>
                  <a:srgbClr val="FFFFFF"/>
                </a:solidFill>
              </a:rPr>
              <a:t>Outlier Detection &amp; Handling</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54954" y="4777380"/>
            <a:ext cx="8827245" cy="861420"/>
          </a:xfrm>
        </p:spPr>
        <p:txBody>
          <a:bodyPr>
            <a:normAutofit/>
          </a:bodyPr>
          <a:lstStyle/>
          <a:p>
            <a:pPr algn="r"/>
            <a:r>
              <a:rPr lang="en-US" dirty="0">
                <a:solidFill>
                  <a:srgbClr val="FFFFFF"/>
                </a:solidFill>
              </a:rPr>
              <a:t>Santhosh kumar </a:t>
            </a:r>
            <a:r>
              <a:rPr lang="en-US" dirty="0" err="1">
                <a:solidFill>
                  <a:srgbClr val="FFFFFF"/>
                </a:solidFill>
              </a:rPr>
              <a:t>bvsrk</a:t>
            </a:r>
            <a:endParaRPr lang="en-US" dirty="0">
              <a:solidFill>
                <a:srgbClr val="FFFFFF"/>
              </a:solidFill>
            </a:endParaRP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658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r>
              <a:rPr lang="en-US" dirty="0">
                <a:solidFill>
                  <a:schemeClr val="accent3">
                    <a:lumMod val="40000"/>
                    <a:lumOff val="60000"/>
                  </a:schemeClr>
                </a:solidFill>
              </a:rPr>
              <a:t>WHAT</a:t>
            </a:r>
            <a:r>
              <a:rPr lang="en-US" dirty="0">
                <a:solidFill>
                  <a:srgbClr val="EBEBEB"/>
                </a:solidFill>
              </a:rPr>
              <a:t> are Outliers ?</a:t>
            </a:r>
          </a:p>
        </p:txBody>
      </p:sp>
      <p:sp>
        <p:nvSpPr>
          <p:cNvPr id="4" name="Content Placeholder 3">
            <a:extLst>
              <a:ext uri="{FF2B5EF4-FFF2-40B4-BE49-F238E27FC236}">
                <a16:creationId xmlns:a16="http://schemas.microsoft.com/office/drawing/2014/main" id="{E444EDC4-E6C9-4220-830F-5C8B80B677B8}"/>
              </a:ext>
            </a:extLst>
          </p:cNvPr>
          <p:cNvSpPr>
            <a:spLocks noGrp="1"/>
          </p:cNvSpPr>
          <p:nvPr>
            <p:ph idx="1"/>
          </p:nvPr>
        </p:nvSpPr>
        <p:spPr>
          <a:xfrm>
            <a:off x="1154954" y="2385391"/>
            <a:ext cx="10665985" cy="4437854"/>
          </a:xfrm>
        </p:spPr>
        <p:txBody>
          <a:bodyPr/>
          <a:lstStyle/>
          <a:p>
            <a:r>
              <a:rPr lang="en-US" dirty="0"/>
              <a:t>Outliers are nothing but regular data which are just a bit distant away from other observations.</a:t>
            </a:r>
          </a:p>
          <a:p>
            <a:endParaRPr lang="en-US" dirty="0"/>
          </a:p>
          <a:p>
            <a:r>
              <a:rPr lang="en-US" dirty="0"/>
              <a:t>Outliers can be a manual mistake in the data collected or just a variation.</a:t>
            </a:r>
          </a:p>
          <a:p>
            <a:endParaRPr lang="en-US" dirty="0"/>
          </a:p>
          <a:p>
            <a:endParaRPr lang="en-US" dirty="0"/>
          </a:p>
        </p:txBody>
      </p:sp>
      <p:pic>
        <p:nvPicPr>
          <p:cNvPr id="6" name="Picture 5">
            <a:extLst>
              <a:ext uri="{FF2B5EF4-FFF2-40B4-BE49-F238E27FC236}">
                <a16:creationId xmlns:a16="http://schemas.microsoft.com/office/drawing/2014/main" id="{119CD66C-6CCB-4188-9AE3-3D7BC1A40654}"/>
              </a:ext>
            </a:extLst>
          </p:cNvPr>
          <p:cNvPicPr>
            <a:picLocks noChangeAspect="1"/>
          </p:cNvPicPr>
          <p:nvPr/>
        </p:nvPicPr>
        <p:blipFill>
          <a:blip r:embed="rId2"/>
          <a:stretch>
            <a:fillRect/>
          </a:stretch>
        </p:blipFill>
        <p:spPr>
          <a:xfrm>
            <a:off x="1154954" y="3816626"/>
            <a:ext cx="6639339" cy="3006619"/>
          </a:xfrm>
          <a:prstGeom prst="rect">
            <a:avLst/>
          </a:prstGeom>
        </p:spPr>
      </p:pic>
      <p:pic>
        <p:nvPicPr>
          <p:cNvPr id="8" name="Picture 7">
            <a:extLst>
              <a:ext uri="{FF2B5EF4-FFF2-40B4-BE49-F238E27FC236}">
                <a16:creationId xmlns:a16="http://schemas.microsoft.com/office/drawing/2014/main" id="{082712E1-C671-45C4-B9B6-40447A5EC223}"/>
              </a:ext>
            </a:extLst>
          </p:cNvPr>
          <p:cNvPicPr>
            <a:picLocks noChangeAspect="1"/>
          </p:cNvPicPr>
          <p:nvPr/>
        </p:nvPicPr>
        <p:blipFill>
          <a:blip r:embed="rId3"/>
          <a:stretch>
            <a:fillRect/>
          </a:stretch>
        </p:blipFill>
        <p:spPr>
          <a:xfrm>
            <a:off x="8487617" y="4407398"/>
            <a:ext cx="2857500" cy="2143125"/>
          </a:xfrm>
          <a:prstGeom prst="rect">
            <a:avLst/>
          </a:prstGeom>
        </p:spPr>
      </p:pic>
      <p:sp>
        <p:nvSpPr>
          <p:cNvPr id="9" name="TextBox 8">
            <a:extLst>
              <a:ext uri="{FF2B5EF4-FFF2-40B4-BE49-F238E27FC236}">
                <a16:creationId xmlns:a16="http://schemas.microsoft.com/office/drawing/2014/main" id="{E5B143D6-DD2A-4AAB-926A-D027C66D9EAD}"/>
              </a:ext>
            </a:extLst>
          </p:cNvPr>
          <p:cNvSpPr txBox="1"/>
          <p:nvPr/>
        </p:nvSpPr>
        <p:spPr>
          <a:xfrm>
            <a:off x="92298" y="357809"/>
            <a:ext cx="369332" cy="6334443"/>
          </a:xfrm>
          <a:prstGeom prst="rect">
            <a:avLst/>
          </a:prstGeom>
          <a:noFill/>
        </p:spPr>
        <p:txBody>
          <a:bodyPr vert="vert270" wrap="square" rtlCol="0">
            <a:spAutoFit/>
          </a:bodyPr>
          <a:lstStyle/>
          <a:p>
            <a:r>
              <a:rPr lang="en-US" sz="1200" dirty="0">
                <a:solidFill>
                  <a:srgbClr val="0070C0"/>
                </a:solidFill>
              </a:rPr>
              <a:t>https://github.com/santhoshbvsrk/EDA-Python/blob/main/DataOutliers.ipynb</a:t>
            </a:r>
          </a:p>
        </p:txBody>
      </p:sp>
    </p:spTree>
    <p:extLst>
      <p:ext uri="{BB962C8B-B14F-4D97-AF65-F5344CB8AC3E}">
        <p14:creationId xmlns:p14="http://schemas.microsoft.com/office/powerpoint/2010/main" val="220981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D7D5-A8FA-4F46-B848-F058A40A17CD}"/>
              </a:ext>
            </a:extLst>
          </p:cNvPr>
          <p:cNvSpPr>
            <a:spLocks noGrp="1"/>
          </p:cNvSpPr>
          <p:nvPr>
            <p:ph type="title"/>
          </p:nvPr>
        </p:nvSpPr>
        <p:spPr/>
        <p:txBody>
          <a:bodyPr/>
          <a:lstStyle/>
          <a:p>
            <a:r>
              <a:rPr lang="en-US" dirty="0">
                <a:solidFill>
                  <a:schemeClr val="accent3">
                    <a:lumMod val="40000"/>
                    <a:lumOff val="60000"/>
                  </a:schemeClr>
                </a:solidFill>
              </a:rPr>
              <a:t>WHY</a:t>
            </a:r>
            <a:r>
              <a:rPr lang="en-US" dirty="0">
                <a:solidFill>
                  <a:srgbClr val="EBEBEB"/>
                </a:solidFill>
              </a:rPr>
              <a:t> should we handle Outliers ?</a:t>
            </a:r>
            <a:endParaRPr lang="en-US" dirty="0"/>
          </a:p>
        </p:txBody>
      </p:sp>
      <p:sp>
        <p:nvSpPr>
          <p:cNvPr id="3" name="Content Placeholder 2">
            <a:extLst>
              <a:ext uri="{FF2B5EF4-FFF2-40B4-BE49-F238E27FC236}">
                <a16:creationId xmlns:a16="http://schemas.microsoft.com/office/drawing/2014/main" id="{6B0A102B-0AB6-4190-80CD-4529F237132E}"/>
              </a:ext>
            </a:extLst>
          </p:cNvPr>
          <p:cNvSpPr>
            <a:spLocks noGrp="1"/>
          </p:cNvSpPr>
          <p:nvPr>
            <p:ph idx="1"/>
          </p:nvPr>
        </p:nvSpPr>
        <p:spPr>
          <a:xfrm>
            <a:off x="1154954" y="2736022"/>
            <a:ext cx="10573220" cy="3416300"/>
          </a:xfrm>
        </p:spPr>
        <p:txBody>
          <a:bodyPr/>
          <a:lstStyle/>
          <a:p>
            <a:r>
              <a:rPr lang="en-US" dirty="0"/>
              <a:t>Outliers handling will be done as part of Data Analysis &amp; Data Cleaning, as without cleaning which the prediction can get biased based on the % of outlier present in data.</a:t>
            </a:r>
          </a:p>
          <a:p>
            <a:endParaRPr lang="en-US" dirty="0"/>
          </a:p>
          <a:p>
            <a:r>
              <a:rPr lang="en-US" dirty="0"/>
              <a:t>For example, let us say we are working on an ML algorithm to predict average salary of a Data Scientist based on their experience. If there is a discrepancy in the data shared by the client like age of employees had a typo for 52 instead of 25 and most of the employees are in the age group of 25-35.</a:t>
            </a:r>
          </a:p>
          <a:p>
            <a:endParaRPr lang="en-US" dirty="0"/>
          </a:p>
          <a:p>
            <a:r>
              <a:rPr lang="en-US" dirty="0"/>
              <a:t>Now, when you try predicting salary for an employee it’ll not give a prompt output.</a:t>
            </a:r>
          </a:p>
        </p:txBody>
      </p:sp>
      <p:sp>
        <p:nvSpPr>
          <p:cNvPr id="5" name="TextBox 4">
            <a:extLst>
              <a:ext uri="{FF2B5EF4-FFF2-40B4-BE49-F238E27FC236}">
                <a16:creationId xmlns:a16="http://schemas.microsoft.com/office/drawing/2014/main" id="{D21E77EA-DE66-41D7-8A5D-69289FC062E4}"/>
              </a:ext>
            </a:extLst>
          </p:cNvPr>
          <p:cNvSpPr txBox="1"/>
          <p:nvPr/>
        </p:nvSpPr>
        <p:spPr>
          <a:xfrm rot="16200000">
            <a:off x="-2951274" y="3290501"/>
            <a:ext cx="6367670" cy="276999"/>
          </a:xfrm>
          <a:prstGeom prst="rect">
            <a:avLst/>
          </a:prstGeom>
          <a:noFill/>
        </p:spPr>
        <p:txBody>
          <a:bodyPr wrap="square">
            <a:spAutoFit/>
          </a:bodyPr>
          <a:lstStyle/>
          <a:p>
            <a:r>
              <a:rPr lang="en-US" sz="1200" dirty="0">
                <a:solidFill>
                  <a:srgbClr val="0070C0"/>
                </a:solidFill>
              </a:rPr>
              <a:t>https://github.com/santhoshbvsrk/EDA-Python/blob/main/DataOutliers.ipynb</a:t>
            </a:r>
          </a:p>
        </p:txBody>
      </p:sp>
    </p:spTree>
    <p:extLst>
      <p:ext uri="{BB962C8B-B14F-4D97-AF65-F5344CB8AC3E}">
        <p14:creationId xmlns:p14="http://schemas.microsoft.com/office/powerpoint/2010/main" val="96959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D4D3-4E7A-4F28-814D-6AC010CE18CF}"/>
              </a:ext>
            </a:extLst>
          </p:cNvPr>
          <p:cNvSpPr>
            <a:spLocks noGrp="1"/>
          </p:cNvSpPr>
          <p:nvPr>
            <p:ph type="title"/>
          </p:nvPr>
        </p:nvSpPr>
        <p:spPr/>
        <p:txBody>
          <a:bodyPr/>
          <a:lstStyle/>
          <a:p>
            <a:r>
              <a:rPr lang="en-US" dirty="0">
                <a:solidFill>
                  <a:schemeClr val="accent3">
                    <a:lumMod val="40000"/>
                    <a:lumOff val="60000"/>
                  </a:schemeClr>
                </a:solidFill>
              </a:rPr>
              <a:t>HOW</a:t>
            </a:r>
            <a:r>
              <a:rPr lang="en-US" dirty="0"/>
              <a:t> to Detect &amp; Handle Outliers ?</a:t>
            </a:r>
          </a:p>
        </p:txBody>
      </p:sp>
      <p:sp>
        <p:nvSpPr>
          <p:cNvPr id="3" name="Content Placeholder 2">
            <a:extLst>
              <a:ext uri="{FF2B5EF4-FFF2-40B4-BE49-F238E27FC236}">
                <a16:creationId xmlns:a16="http://schemas.microsoft.com/office/drawing/2014/main" id="{E36F08FB-9BB0-4D35-AAC4-26C17C350E68}"/>
              </a:ext>
            </a:extLst>
          </p:cNvPr>
          <p:cNvSpPr>
            <a:spLocks noGrp="1"/>
          </p:cNvSpPr>
          <p:nvPr>
            <p:ph idx="1"/>
          </p:nvPr>
        </p:nvSpPr>
        <p:spPr>
          <a:xfrm>
            <a:off x="1154954" y="2332384"/>
            <a:ext cx="10480455" cy="4359964"/>
          </a:xfrm>
        </p:spPr>
        <p:txBody>
          <a:bodyPr>
            <a:normAutofit fontScale="62500" lnSpcReduction="20000"/>
          </a:bodyPr>
          <a:lstStyle/>
          <a:p>
            <a:r>
              <a:rPr lang="en-US" sz="2600" dirty="0"/>
              <a:t>There are multiple ways in which we can Detect Outliers of which we’ll be discussing a few here.</a:t>
            </a:r>
          </a:p>
          <a:p>
            <a:pPr lvl="1">
              <a:buFont typeface="Wingdings" panose="05000000000000000000" pitchFamily="2" charset="2"/>
              <a:buChar char="q"/>
            </a:pPr>
            <a:r>
              <a:rPr lang="en-US" sz="2600" b="0" i="0" dirty="0">
                <a:solidFill>
                  <a:srgbClr val="000000"/>
                </a:solidFill>
                <a:effectLst/>
                <a:latin typeface="Century Gothic" panose="020B0502020202020204" pitchFamily="34" charset="0"/>
              </a:rPr>
              <a:t>Using Statistics Method</a:t>
            </a:r>
          </a:p>
          <a:p>
            <a:pPr lvl="3">
              <a:buFont typeface="Wingdings" panose="05000000000000000000" pitchFamily="2" charset="2"/>
              <a:buChar char="q"/>
            </a:pPr>
            <a:r>
              <a:rPr lang="en-US" sz="2600" b="0" i="0" dirty="0">
                <a:solidFill>
                  <a:srgbClr val="000000"/>
                </a:solidFill>
                <a:effectLst/>
                <a:latin typeface="Century Gothic" panose="020B0502020202020204" pitchFamily="34" charset="0"/>
              </a:rPr>
              <a:t>Standard Deviation &amp; Mean</a:t>
            </a:r>
          </a:p>
          <a:p>
            <a:pPr lvl="1">
              <a:buFont typeface="Wingdings" panose="05000000000000000000" pitchFamily="2" charset="2"/>
              <a:buChar char="q"/>
            </a:pPr>
            <a:r>
              <a:rPr lang="en-US" sz="2600" b="0" i="0" dirty="0">
                <a:solidFill>
                  <a:srgbClr val="000000"/>
                </a:solidFill>
                <a:effectLst/>
                <a:latin typeface="Century Gothic" panose="020B0502020202020204" pitchFamily="34" charset="0"/>
              </a:rPr>
              <a:t>Using Visualization Tools</a:t>
            </a:r>
          </a:p>
          <a:p>
            <a:pPr lvl="3">
              <a:buFont typeface="Wingdings" panose="05000000000000000000" pitchFamily="2" charset="2"/>
              <a:buChar char="q"/>
            </a:pPr>
            <a:r>
              <a:rPr lang="en-US" sz="2600" b="0" i="0" dirty="0">
                <a:solidFill>
                  <a:srgbClr val="000000"/>
                </a:solidFill>
                <a:effectLst/>
                <a:latin typeface="Century Gothic" panose="020B0502020202020204" pitchFamily="34" charset="0"/>
              </a:rPr>
              <a:t>Box Plot</a:t>
            </a:r>
          </a:p>
          <a:p>
            <a:pPr lvl="3">
              <a:buFont typeface="Wingdings" panose="05000000000000000000" pitchFamily="2" charset="2"/>
              <a:buChar char="q"/>
            </a:pPr>
            <a:r>
              <a:rPr lang="en-US" sz="2600" b="0" i="0" dirty="0">
                <a:solidFill>
                  <a:srgbClr val="000000"/>
                </a:solidFill>
                <a:effectLst/>
                <a:latin typeface="Century Gothic" panose="020B0502020202020204" pitchFamily="34" charset="0"/>
              </a:rPr>
              <a:t>Scatter Plot</a:t>
            </a:r>
          </a:p>
          <a:p>
            <a:pPr lvl="3">
              <a:buFont typeface="Wingdings" panose="05000000000000000000" pitchFamily="2" charset="2"/>
              <a:buChar char="q"/>
            </a:pPr>
            <a:r>
              <a:rPr lang="en-US" sz="2600" b="0" i="0" dirty="0">
                <a:solidFill>
                  <a:srgbClr val="000000"/>
                </a:solidFill>
                <a:effectLst/>
                <a:latin typeface="Century Gothic" panose="020B0502020202020204" pitchFamily="34" charset="0"/>
              </a:rPr>
              <a:t>Histogram</a:t>
            </a:r>
          </a:p>
          <a:p>
            <a:pPr lvl="1">
              <a:buFont typeface="Wingdings" panose="05000000000000000000" pitchFamily="2" charset="2"/>
              <a:buChar char="q"/>
            </a:pPr>
            <a:r>
              <a:rPr lang="en-US" sz="2600" b="0" i="0" dirty="0">
                <a:solidFill>
                  <a:srgbClr val="000000"/>
                </a:solidFill>
                <a:effectLst/>
                <a:latin typeface="Century Gothic" panose="020B0502020202020204" pitchFamily="34" charset="0"/>
              </a:rPr>
              <a:t>Using other Methods</a:t>
            </a:r>
          </a:p>
          <a:p>
            <a:pPr lvl="3">
              <a:buFont typeface="Wingdings" panose="05000000000000000000" pitchFamily="2" charset="2"/>
              <a:buChar char="q"/>
            </a:pPr>
            <a:r>
              <a:rPr lang="en-US" sz="2600" b="0" i="0" dirty="0">
                <a:solidFill>
                  <a:srgbClr val="000000"/>
                </a:solidFill>
                <a:effectLst/>
                <a:latin typeface="Century Gothic" panose="020B0502020202020204" pitchFamily="34" charset="0"/>
              </a:rPr>
              <a:t>IQR (Inter Quartile Range)</a:t>
            </a:r>
          </a:p>
          <a:p>
            <a:pPr lvl="3">
              <a:buFont typeface="Wingdings" panose="05000000000000000000" pitchFamily="2" charset="2"/>
              <a:buChar char="q"/>
            </a:pPr>
            <a:r>
              <a:rPr lang="en-US" sz="2600" b="0" i="0" dirty="0">
                <a:solidFill>
                  <a:srgbClr val="000000"/>
                </a:solidFill>
                <a:effectLst/>
                <a:latin typeface="Century Gothic" panose="020B0502020202020204" pitchFamily="34" charset="0"/>
              </a:rPr>
              <a:t>Z-Score</a:t>
            </a:r>
          </a:p>
          <a:p>
            <a:pPr lvl="1">
              <a:buFont typeface="Wingdings" panose="05000000000000000000" pitchFamily="2" charset="2"/>
              <a:buChar char="q"/>
            </a:pPr>
            <a:r>
              <a:rPr lang="en-US" sz="2600" b="0" i="0" dirty="0">
                <a:solidFill>
                  <a:srgbClr val="000000"/>
                </a:solidFill>
                <a:effectLst/>
                <a:latin typeface="Century Gothic" panose="020B0502020202020204" pitchFamily="34" charset="0"/>
              </a:rPr>
              <a:t>Using Tool</a:t>
            </a:r>
          </a:p>
          <a:p>
            <a:pPr lvl="3">
              <a:buFont typeface="Wingdings" panose="05000000000000000000" pitchFamily="2" charset="2"/>
              <a:buChar char="q"/>
            </a:pPr>
            <a:r>
              <a:rPr lang="en-US" sz="2600" b="0" i="0" dirty="0">
                <a:solidFill>
                  <a:srgbClr val="000000"/>
                </a:solidFill>
                <a:effectLst/>
                <a:latin typeface="Century Gothic" panose="020B0502020202020204" pitchFamily="34" charset="0"/>
              </a:rPr>
              <a:t>DTALE (Though this is not a method, this is a PIP to be installed for profiling which can help you find outliers other than providing you with lots of other data).				</a:t>
            </a:r>
            <a:r>
              <a:rPr lang="en-US" sz="1900" b="0" i="0" dirty="0">
                <a:solidFill>
                  <a:srgbClr val="000000"/>
                </a:solidFill>
                <a:effectLst/>
                <a:latin typeface="Century Gothic" panose="020B0502020202020204" pitchFamily="34" charset="0"/>
              </a:rPr>
              <a:t>			</a:t>
            </a:r>
            <a:r>
              <a:rPr lang="en-US" sz="1700" b="0" i="0" dirty="0">
                <a:solidFill>
                  <a:srgbClr val="000000"/>
                </a:solidFill>
                <a:effectLst/>
                <a:latin typeface="Century Gothic" panose="020B0502020202020204" pitchFamily="34" charset="0"/>
              </a:rPr>
              <a:t>					</a:t>
            </a:r>
            <a:endParaRPr lang="en-US" sz="1700" b="0" i="0" dirty="0">
              <a:solidFill>
                <a:schemeClr val="accent3"/>
              </a:solidFill>
              <a:effectLst/>
              <a:latin typeface="Century Gothic" panose="020B0502020202020204" pitchFamily="34" charset="0"/>
            </a:endParaRPr>
          </a:p>
          <a:p>
            <a:pPr lvl="1"/>
            <a:endParaRPr lang="en-US" dirty="0"/>
          </a:p>
        </p:txBody>
      </p:sp>
      <p:sp>
        <p:nvSpPr>
          <p:cNvPr id="5" name="TextBox 4">
            <a:extLst>
              <a:ext uri="{FF2B5EF4-FFF2-40B4-BE49-F238E27FC236}">
                <a16:creationId xmlns:a16="http://schemas.microsoft.com/office/drawing/2014/main" id="{A7EC1F89-A2A5-47BA-B4C1-A7C52D5F219A}"/>
              </a:ext>
            </a:extLst>
          </p:cNvPr>
          <p:cNvSpPr txBox="1"/>
          <p:nvPr/>
        </p:nvSpPr>
        <p:spPr>
          <a:xfrm rot="16200000">
            <a:off x="-2796208" y="3383266"/>
            <a:ext cx="6096000" cy="276999"/>
          </a:xfrm>
          <a:prstGeom prst="rect">
            <a:avLst/>
          </a:prstGeom>
          <a:noFill/>
        </p:spPr>
        <p:txBody>
          <a:bodyPr wrap="square">
            <a:spAutoFit/>
          </a:bodyPr>
          <a:lstStyle/>
          <a:p>
            <a:r>
              <a:rPr lang="en-US" sz="1200" dirty="0">
                <a:solidFill>
                  <a:srgbClr val="0070C0"/>
                </a:solidFill>
              </a:rPr>
              <a:t>https://github.com/santhoshbvsrk/EDA-Python/blob/main/DataOutliers.ipynb</a:t>
            </a:r>
          </a:p>
        </p:txBody>
      </p:sp>
    </p:spTree>
    <p:extLst>
      <p:ext uri="{BB962C8B-B14F-4D97-AF65-F5344CB8AC3E}">
        <p14:creationId xmlns:p14="http://schemas.microsoft.com/office/powerpoint/2010/main" val="2012505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D4D3-4E7A-4F28-814D-6AC010CE18CF}"/>
              </a:ext>
            </a:extLst>
          </p:cNvPr>
          <p:cNvSpPr>
            <a:spLocks noGrp="1"/>
          </p:cNvSpPr>
          <p:nvPr>
            <p:ph type="title"/>
          </p:nvPr>
        </p:nvSpPr>
        <p:spPr/>
        <p:txBody>
          <a:bodyPr/>
          <a:lstStyle/>
          <a:p>
            <a:r>
              <a:rPr lang="en-US" dirty="0">
                <a:solidFill>
                  <a:schemeClr val="accent3">
                    <a:lumMod val="40000"/>
                    <a:lumOff val="60000"/>
                  </a:schemeClr>
                </a:solidFill>
              </a:rPr>
              <a:t>HOW</a:t>
            </a:r>
            <a:r>
              <a:rPr lang="en-US" dirty="0"/>
              <a:t> to Detect &amp; Handle Outliers (Using Statistics Method) ?</a:t>
            </a:r>
          </a:p>
        </p:txBody>
      </p:sp>
      <p:sp>
        <p:nvSpPr>
          <p:cNvPr id="3" name="Content Placeholder 2">
            <a:extLst>
              <a:ext uri="{FF2B5EF4-FFF2-40B4-BE49-F238E27FC236}">
                <a16:creationId xmlns:a16="http://schemas.microsoft.com/office/drawing/2014/main" id="{E36F08FB-9BB0-4D35-AAC4-26C17C350E68}"/>
              </a:ext>
            </a:extLst>
          </p:cNvPr>
          <p:cNvSpPr>
            <a:spLocks noGrp="1"/>
          </p:cNvSpPr>
          <p:nvPr>
            <p:ph idx="1"/>
          </p:nvPr>
        </p:nvSpPr>
        <p:spPr>
          <a:xfrm>
            <a:off x="1154954" y="2358888"/>
            <a:ext cx="10480455" cy="3657600"/>
          </a:xfrm>
        </p:spPr>
        <p:txBody>
          <a:bodyPr>
            <a:normAutofit/>
          </a:bodyPr>
          <a:lstStyle/>
          <a:p>
            <a:r>
              <a:rPr lang="en-US" dirty="0"/>
              <a:t>Standard Deviation &amp; Mean:</a:t>
            </a:r>
          </a:p>
          <a:p>
            <a:endParaRPr lang="en-US" dirty="0"/>
          </a:p>
          <a:p>
            <a:pPr lvl="1"/>
            <a:r>
              <a:rPr lang="en-US" dirty="0"/>
              <a:t>In Statistics, if data is normally distributed then 68% of data lies within one standard deviation of the mean, about 95% of data lies within two standard deviations and 97% within three standard deviations. So, if you’ve any data point outside 3 standard deviations that can be considered as Outlier.</a:t>
            </a:r>
          </a:p>
          <a:p>
            <a:pPr lvl="1"/>
            <a:endParaRPr lang="en-US" dirty="0"/>
          </a:p>
          <a:p>
            <a:pPr lvl="1"/>
            <a:r>
              <a:rPr lang="en-US" dirty="0"/>
              <a:t>For finding outliers using Statistics method, we have to find out Mean, Standard Deviation, multiply Standard Deviation with 3 to get value for 3 Standard Deviations from Mean and then to find out High Range &amp; Low Range for Outliers, it’ll be Mean + 3*Standard Deviation &amp; Mean – 3*Standard Deviation respectively.</a:t>
            </a:r>
          </a:p>
        </p:txBody>
      </p:sp>
      <p:sp>
        <p:nvSpPr>
          <p:cNvPr id="5" name="TextBox 4">
            <a:extLst>
              <a:ext uri="{FF2B5EF4-FFF2-40B4-BE49-F238E27FC236}">
                <a16:creationId xmlns:a16="http://schemas.microsoft.com/office/drawing/2014/main" id="{F796EFC1-2150-4088-9CA9-4275388A4EF3}"/>
              </a:ext>
            </a:extLst>
          </p:cNvPr>
          <p:cNvSpPr txBox="1"/>
          <p:nvPr/>
        </p:nvSpPr>
        <p:spPr>
          <a:xfrm rot="16200000">
            <a:off x="-2796208" y="3459468"/>
            <a:ext cx="6096000" cy="276999"/>
          </a:xfrm>
          <a:prstGeom prst="rect">
            <a:avLst/>
          </a:prstGeom>
          <a:noFill/>
        </p:spPr>
        <p:txBody>
          <a:bodyPr wrap="square">
            <a:spAutoFit/>
          </a:bodyPr>
          <a:lstStyle/>
          <a:p>
            <a:r>
              <a:rPr lang="en-US" sz="1200" dirty="0">
                <a:solidFill>
                  <a:srgbClr val="0070C0"/>
                </a:solidFill>
              </a:rPr>
              <a:t>https://github.com/santhoshbvsrk/EDA-Python/blob/main/DataOutliers.ipynb</a:t>
            </a:r>
          </a:p>
        </p:txBody>
      </p:sp>
    </p:spTree>
    <p:extLst>
      <p:ext uri="{BB962C8B-B14F-4D97-AF65-F5344CB8AC3E}">
        <p14:creationId xmlns:p14="http://schemas.microsoft.com/office/powerpoint/2010/main" val="3526719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D4D3-4E7A-4F28-814D-6AC010CE18CF}"/>
              </a:ext>
            </a:extLst>
          </p:cNvPr>
          <p:cNvSpPr>
            <a:spLocks noGrp="1"/>
          </p:cNvSpPr>
          <p:nvPr>
            <p:ph type="title"/>
          </p:nvPr>
        </p:nvSpPr>
        <p:spPr/>
        <p:txBody>
          <a:bodyPr/>
          <a:lstStyle/>
          <a:p>
            <a:r>
              <a:rPr lang="en-US" dirty="0">
                <a:solidFill>
                  <a:schemeClr val="accent3">
                    <a:lumMod val="40000"/>
                    <a:lumOff val="60000"/>
                  </a:schemeClr>
                </a:solidFill>
              </a:rPr>
              <a:t>HOW</a:t>
            </a:r>
            <a:r>
              <a:rPr lang="en-US" dirty="0"/>
              <a:t> to Detect &amp; Handle Outliers (Using Visualization Tools) ?</a:t>
            </a:r>
          </a:p>
        </p:txBody>
      </p:sp>
      <p:sp>
        <p:nvSpPr>
          <p:cNvPr id="3" name="Content Placeholder 2">
            <a:extLst>
              <a:ext uri="{FF2B5EF4-FFF2-40B4-BE49-F238E27FC236}">
                <a16:creationId xmlns:a16="http://schemas.microsoft.com/office/drawing/2014/main" id="{E36F08FB-9BB0-4D35-AAC4-26C17C350E68}"/>
              </a:ext>
            </a:extLst>
          </p:cNvPr>
          <p:cNvSpPr>
            <a:spLocks noGrp="1"/>
          </p:cNvSpPr>
          <p:nvPr>
            <p:ph idx="1"/>
          </p:nvPr>
        </p:nvSpPr>
        <p:spPr>
          <a:xfrm>
            <a:off x="1154954" y="2358888"/>
            <a:ext cx="10828028" cy="4499112"/>
          </a:xfrm>
        </p:spPr>
        <p:txBody>
          <a:bodyPr>
            <a:normAutofit/>
          </a:bodyPr>
          <a:lstStyle/>
          <a:p>
            <a:r>
              <a:rPr lang="en-US" dirty="0"/>
              <a:t>Box Plot: The dark points in the box plot represent outliers.</a:t>
            </a:r>
          </a:p>
          <a:p>
            <a:endParaRPr lang="en-US" dirty="0"/>
          </a:p>
          <a:p>
            <a:r>
              <a:rPr lang="en-US" dirty="0"/>
              <a:t>Histogram: From Histogram, we can find out if it is </a:t>
            </a:r>
          </a:p>
          <a:p>
            <a:pPr marL="0" indent="0">
              <a:buNone/>
            </a:pPr>
            <a:r>
              <a:rPr lang="en-US" dirty="0"/>
              <a:t>right skewed or left skewed, based on which we can </a:t>
            </a:r>
          </a:p>
          <a:p>
            <a:pPr marL="0" indent="0">
              <a:buNone/>
            </a:pPr>
            <a:r>
              <a:rPr lang="en-US" dirty="0"/>
              <a:t>find outliers.</a:t>
            </a:r>
          </a:p>
          <a:p>
            <a:endParaRPr lang="en-US" dirty="0"/>
          </a:p>
          <a:p>
            <a:endParaRPr lang="en-US" dirty="0"/>
          </a:p>
          <a:p>
            <a:r>
              <a:rPr lang="en-US" dirty="0"/>
              <a:t>Scatter Plot: From Scatter plot we can see data points</a:t>
            </a:r>
          </a:p>
          <a:p>
            <a:pPr marL="0" indent="0">
              <a:buNone/>
            </a:pPr>
            <a:r>
              <a:rPr lang="en-US" dirty="0"/>
              <a:t> spread over from which we can identify outlier data points</a:t>
            </a:r>
          </a:p>
          <a:p>
            <a:pPr marL="0" indent="0">
              <a:buNone/>
            </a:pPr>
            <a:r>
              <a:rPr lang="en-US" dirty="0"/>
              <a:t> if present.</a:t>
            </a:r>
          </a:p>
          <a:p>
            <a:pPr marL="0" indent="0">
              <a:buNone/>
            </a:pPr>
            <a:r>
              <a:rPr lang="en-US" dirty="0">
                <a:solidFill>
                  <a:schemeClr val="accent4"/>
                </a:solidFill>
              </a:rPr>
              <a:t>											Contd…</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00639E56-55A4-409B-B738-3733848F481D}"/>
              </a:ext>
            </a:extLst>
          </p:cNvPr>
          <p:cNvPicPr>
            <a:picLocks noChangeAspect="1"/>
          </p:cNvPicPr>
          <p:nvPr/>
        </p:nvPicPr>
        <p:blipFill>
          <a:blip r:embed="rId2"/>
          <a:stretch>
            <a:fillRect/>
          </a:stretch>
        </p:blipFill>
        <p:spPr>
          <a:xfrm>
            <a:off x="8097078" y="2358888"/>
            <a:ext cx="3432313" cy="1643269"/>
          </a:xfrm>
          <a:prstGeom prst="rect">
            <a:avLst/>
          </a:prstGeom>
        </p:spPr>
      </p:pic>
      <p:pic>
        <p:nvPicPr>
          <p:cNvPr id="5" name="Picture 4">
            <a:extLst>
              <a:ext uri="{FF2B5EF4-FFF2-40B4-BE49-F238E27FC236}">
                <a16:creationId xmlns:a16="http://schemas.microsoft.com/office/drawing/2014/main" id="{64DCC742-AD3F-40F8-94F3-2B716EF888F8}"/>
              </a:ext>
            </a:extLst>
          </p:cNvPr>
          <p:cNvPicPr>
            <a:picLocks noChangeAspect="1"/>
          </p:cNvPicPr>
          <p:nvPr/>
        </p:nvPicPr>
        <p:blipFill>
          <a:blip r:embed="rId3"/>
          <a:stretch>
            <a:fillRect/>
          </a:stretch>
        </p:blipFill>
        <p:spPr>
          <a:xfrm>
            <a:off x="7936088" y="4518992"/>
            <a:ext cx="3960557" cy="2209593"/>
          </a:xfrm>
          <a:prstGeom prst="rect">
            <a:avLst/>
          </a:prstGeom>
        </p:spPr>
      </p:pic>
      <p:pic>
        <p:nvPicPr>
          <p:cNvPr id="6" name="Picture 5">
            <a:extLst>
              <a:ext uri="{FF2B5EF4-FFF2-40B4-BE49-F238E27FC236}">
                <a16:creationId xmlns:a16="http://schemas.microsoft.com/office/drawing/2014/main" id="{89311F61-AD3D-4316-8867-3E6A2D33B890}"/>
              </a:ext>
            </a:extLst>
          </p:cNvPr>
          <p:cNvPicPr>
            <a:picLocks noChangeAspect="1"/>
          </p:cNvPicPr>
          <p:nvPr/>
        </p:nvPicPr>
        <p:blipFill>
          <a:blip r:embed="rId4"/>
          <a:stretch>
            <a:fillRect/>
          </a:stretch>
        </p:blipFill>
        <p:spPr>
          <a:xfrm>
            <a:off x="3720993" y="3909390"/>
            <a:ext cx="2847975" cy="1245705"/>
          </a:xfrm>
          <a:prstGeom prst="rect">
            <a:avLst/>
          </a:prstGeom>
        </p:spPr>
      </p:pic>
      <p:sp>
        <p:nvSpPr>
          <p:cNvPr id="8" name="TextBox 7">
            <a:extLst>
              <a:ext uri="{FF2B5EF4-FFF2-40B4-BE49-F238E27FC236}">
                <a16:creationId xmlns:a16="http://schemas.microsoft.com/office/drawing/2014/main" id="{8B0C6843-0D22-446E-B8A0-76CBAB3A0B11}"/>
              </a:ext>
            </a:extLst>
          </p:cNvPr>
          <p:cNvSpPr txBox="1"/>
          <p:nvPr/>
        </p:nvSpPr>
        <p:spPr>
          <a:xfrm rot="16200000">
            <a:off x="-2795601" y="3290501"/>
            <a:ext cx="6096000" cy="276999"/>
          </a:xfrm>
          <a:prstGeom prst="rect">
            <a:avLst/>
          </a:prstGeom>
          <a:noFill/>
        </p:spPr>
        <p:txBody>
          <a:bodyPr wrap="square">
            <a:spAutoFit/>
          </a:bodyPr>
          <a:lstStyle/>
          <a:p>
            <a:r>
              <a:rPr lang="en-US" sz="1200" dirty="0">
                <a:solidFill>
                  <a:srgbClr val="0070C0"/>
                </a:solidFill>
              </a:rPr>
              <a:t>https://github.com/santhoshbvsrk/EDA-Python/blob/main/DataOutliers.ipynb</a:t>
            </a:r>
          </a:p>
        </p:txBody>
      </p:sp>
    </p:spTree>
    <p:extLst>
      <p:ext uri="{BB962C8B-B14F-4D97-AF65-F5344CB8AC3E}">
        <p14:creationId xmlns:p14="http://schemas.microsoft.com/office/powerpoint/2010/main" val="1906288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D4D3-4E7A-4F28-814D-6AC010CE18CF}"/>
              </a:ext>
            </a:extLst>
          </p:cNvPr>
          <p:cNvSpPr>
            <a:spLocks noGrp="1"/>
          </p:cNvSpPr>
          <p:nvPr>
            <p:ph type="title"/>
          </p:nvPr>
        </p:nvSpPr>
        <p:spPr/>
        <p:txBody>
          <a:bodyPr/>
          <a:lstStyle/>
          <a:p>
            <a:r>
              <a:rPr lang="en-US" dirty="0">
                <a:solidFill>
                  <a:schemeClr val="accent3">
                    <a:lumMod val="40000"/>
                    <a:lumOff val="60000"/>
                  </a:schemeClr>
                </a:solidFill>
              </a:rPr>
              <a:t>HOW</a:t>
            </a:r>
            <a:r>
              <a:rPr lang="en-US" dirty="0"/>
              <a:t> to Detect &amp; Handle Outliers (Using IQR &amp; Z-Score) ?</a:t>
            </a:r>
          </a:p>
        </p:txBody>
      </p:sp>
      <p:sp>
        <p:nvSpPr>
          <p:cNvPr id="3" name="Content Placeholder 2">
            <a:extLst>
              <a:ext uri="{FF2B5EF4-FFF2-40B4-BE49-F238E27FC236}">
                <a16:creationId xmlns:a16="http://schemas.microsoft.com/office/drawing/2014/main" id="{E36F08FB-9BB0-4D35-AAC4-26C17C350E68}"/>
              </a:ext>
            </a:extLst>
          </p:cNvPr>
          <p:cNvSpPr>
            <a:spLocks noGrp="1"/>
          </p:cNvSpPr>
          <p:nvPr>
            <p:ph idx="1"/>
          </p:nvPr>
        </p:nvSpPr>
        <p:spPr>
          <a:xfrm>
            <a:off x="1154954" y="2478156"/>
            <a:ext cx="10480455" cy="4253947"/>
          </a:xfrm>
        </p:spPr>
        <p:txBody>
          <a:bodyPr>
            <a:normAutofit/>
          </a:bodyPr>
          <a:lstStyle/>
          <a:p>
            <a:r>
              <a:rPr lang="en-US" sz="1600" u="sng" dirty="0"/>
              <a:t>IQR (Inter Quartile Range)</a:t>
            </a:r>
            <a:r>
              <a:rPr lang="en-US" sz="1600" dirty="0"/>
              <a:t>: IQR is also called mid spread. In this method we’ll calculate IQR which is difference between 1</a:t>
            </a:r>
            <a:r>
              <a:rPr lang="en-US" sz="1600" baseline="30000" dirty="0"/>
              <a:t>st</a:t>
            </a:r>
            <a:r>
              <a:rPr lang="en-US" sz="1600" dirty="0"/>
              <a:t> &amp; and 3</a:t>
            </a:r>
            <a:r>
              <a:rPr lang="en-US" sz="1600" baseline="30000" dirty="0"/>
              <a:t>rd</a:t>
            </a:r>
            <a:r>
              <a:rPr lang="en-US" sz="1600" dirty="0"/>
              <a:t> Quartiles i.e., Q3 – Q1.</a:t>
            </a:r>
          </a:p>
          <a:p>
            <a:r>
              <a:rPr lang="en-US" sz="1600" dirty="0"/>
              <a:t>Once, IQR is determined, we’ll calculate the upper &amp; lower limits and any value which falls above or below these limits is an Outlier.</a:t>
            </a:r>
          </a:p>
          <a:p>
            <a:pPr lvl="1"/>
            <a:r>
              <a:rPr lang="en-US" dirty="0"/>
              <a:t>Upper Limit = Q1 - (1.5 * IQR) 				Lower Limit = Q3 + (1.5 * IQR)</a:t>
            </a:r>
          </a:p>
          <a:p>
            <a:endParaRPr lang="en-US" sz="1600" dirty="0"/>
          </a:p>
          <a:p>
            <a:endParaRPr lang="en-US" sz="1600" dirty="0"/>
          </a:p>
          <a:p>
            <a:r>
              <a:rPr lang="en-US" sz="1600" u="sng" dirty="0"/>
              <a:t>Z-Score</a:t>
            </a:r>
            <a:r>
              <a:rPr lang="en-US" sz="1600" dirty="0"/>
              <a:t>: Z-score is finding the distribution of data where mean is 0 and standard deviation is 1 i.e. normal distribution.</a:t>
            </a:r>
          </a:p>
          <a:p>
            <a:r>
              <a:rPr lang="en-US" sz="1600" dirty="0"/>
              <a:t>While calculating the Z-score we re-scale and center the data and look for data points which are too far from zero. These data points which are way too far from zero will be treated as the outliers. In most of the cases a threshold of 3 or -3 is used i.e., if the Z-score value is greater than or less than 3 or -3 respectively, that data point will be identified as outliers.</a:t>
            </a:r>
          </a:p>
        </p:txBody>
      </p:sp>
      <p:sp>
        <p:nvSpPr>
          <p:cNvPr id="7" name="TextBox 6">
            <a:extLst>
              <a:ext uri="{FF2B5EF4-FFF2-40B4-BE49-F238E27FC236}">
                <a16:creationId xmlns:a16="http://schemas.microsoft.com/office/drawing/2014/main" id="{1AC32234-702B-4B59-A420-A1ABDF5B9DB3}"/>
              </a:ext>
            </a:extLst>
          </p:cNvPr>
          <p:cNvSpPr txBox="1"/>
          <p:nvPr/>
        </p:nvSpPr>
        <p:spPr>
          <a:xfrm rot="16200000">
            <a:off x="-2782957" y="3290501"/>
            <a:ext cx="6096000" cy="276999"/>
          </a:xfrm>
          <a:prstGeom prst="rect">
            <a:avLst/>
          </a:prstGeom>
          <a:noFill/>
        </p:spPr>
        <p:txBody>
          <a:bodyPr wrap="square">
            <a:spAutoFit/>
          </a:bodyPr>
          <a:lstStyle/>
          <a:p>
            <a:r>
              <a:rPr lang="en-US" sz="1200" dirty="0">
                <a:solidFill>
                  <a:srgbClr val="0070C0"/>
                </a:solidFill>
              </a:rPr>
              <a:t>https://github.com/santhoshbvsrk/EDA-Python/blob/main/DataOutliers.ipynb</a:t>
            </a:r>
          </a:p>
        </p:txBody>
      </p:sp>
    </p:spTree>
    <p:extLst>
      <p:ext uri="{BB962C8B-B14F-4D97-AF65-F5344CB8AC3E}">
        <p14:creationId xmlns:p14="http://schemas.microsoft.com/office/powerpoint/2010/main" val="316599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D4D3-4E7A-4F28-814D-6AC010CE18CF}"/>
              </a:ext>
            </a:extLst>
          </p:cNvPr>
          <p:cNvSpPr>
            <a:spLocks noGrp="1"/>
          </p:cNvSpPr>
          <p:nvPr>
            <p:ph type="title"/>
          </p:nvPr>
        </p:nvSpPr>
        <p:spPr/>
        <p:txBody>
          <a:bodyPr/>
          <a:lstStyle/>
          <a:p>
            <a:r>
              <a:rPr lang="en-US" dirty="0">
                <a:solidFill>
                  <a:schemeClr val="accent3">
                    <a:lumMod val="40000"/>
                    <a:lumOff val="60000"/>
                  </a:schemeClr>
                </a:solidFill>
              </a:rPr>
              <a:t>HOW</a:t>
            </a:r>
            <a:r>
              <a:rPr lang="en-US" dirty="0"/>
              <a:t> to Detect &amp; Handle Outliers (Using D-TALE Tool) ?</a:t>
            </a:r>
          </a:p>
        </p:txBody>
      </p:sp>
      <p:sp>
        <p:nvSpPr>
          <p:cNvPr id="3" name="Content Placeholder 2">
            <a:extLst>
              <a:ext uri="{FF2B5EF4-FFF2-40B4-BE49-F238E27FC236}">
                <a16:creationId xmlns:a16="http://schemas.microsoft.com/office/drawing/2014/main" id="{E36F08FB-9BB0-4D35-AAC4-26C17C350E68}"/>
              </a:ext>
            </a:extLst>
          </p:cNvPr>
          <p:cNvSpPr>
            <a:spLocks noGrp="1"/>
          </p:cNvSpPr>
          <p:nvPr>
            <p:ph idx="1"/>
          </p:nvPr>
        </p:nvSpPr>
        <p:spPr>
          <a:xfrm>
            <a:off x="1154954" y="2478156"/>
            <a:ext cx="10480455" cy="4253947"/>
          </a:xfrm>
        </p:spPr>
        <p:txBody>
          <a:bodyPr>
            <a:normAutofit/>
          </a:bodyPr>
          <a:lstStyle/>
          <a:p>
            <a:r>
              <a:rPr lang="en-US" sz="1600" dirty="0"/>
              <a:t>D-TALE is a Graphical Interface where we can select the data we want to analyze and how to analyze using different graphs and plots.</a:t>
            </a:r>
          </a:p>
          <a:p>
            <a:endParaRPr lang="en-US" sz="1600" dirty="0"/>
          </a:p>
          <a:p>
            <a:r>
              <a:rPr lang="en-US" sz="1600" dirty="0"/>
              <a:t>Using this tool, you can select a specific feature and then see outliers of that feature.</a:t>
            </a:r>
          </a:p>
          <a:p>
            <a:endParaRPr lang="en-US" sz="1600" dirty="0"/>
          </a:p>
          <a:p>
            <a:r>
              <a:rPr lang="en-US" sz="1600" dirty="0"/>
              <a:t>Apart from finding outliers this tool provides you lot of other features like finding Stats for each and every field.</a:t>
            </a:r>
          </a:p>
          <a:p>
            <a:endParaRPr lang="en-US" sz="1600" dirty="0"/>
          </a:p>
          <a:p>
            <a:r>
              <a:rPr lang="en-US" sz="1600" dirty="0"/>
              <a:t>Highlighting features which have Outliers, Missing Values, Range, Columns with same data type.</a:t>
            </a:r>
          </a:p>
          <a:p>
            <a:endParaRPr lang="en-US" sz="1600" dirty="0"/>
          </a:p>
          <a:p>
            <a:r>
              <a:rPr lang="en-US" sz="1600" dirty="0"/>
              <a:t>You can plot graphs between multiple features, plot a heatmap to see correlation between features.</a:t>
            </a:r>
          </a:p>
          <a:p>
            <a:pPr marL="0" indent="0">
              <a:buNone/>
            </a:pPr>
            <a:endParaRPr lang="en-US" sz="1600" dirty="0"/>
          </a:p>
        </p:txBody>
      </p:sp>
      <p:sp>
        <p:nvSpPr>
          <p:cNvPr id="5" name="TextBox 4">
            <a:extLst>
              <a:ext uri="{FF2B5EF4-FFF2-40B4-BE49-F238E27FC236}">
                <a16:creationId xmlns:a16="http://schemas.microsoft.com/office/drawing/2014/main" id="{AB02F2F5-6F4E-482B-8422-084EC17192A2}"/>
              </a:ext>
            </a:extLst>
          </p:cNvPr>
          <p:cNvSpPr txBox="1"/>
          <p:nvPr/>
        </p:nvSpPr>
        <p:spPr>
          <a:xfrm rot="16200000">
            <a:off x="-2756453" y="3419711"/>
            <a:ext cx="6096000" cy="276999"/>
          </a:xfrm>
          <a:prstGeom prst="rect">
            <a:avLst/>
          </a:prstGeom>
          <a:noFill/>
        </p:spPr>
        <p:txBody>
          <a:bodyPr wrap="square">
            <a:spAutoFit/>
          </a:bodyPr>
          <a:lstStyle/>
          <a:p>
            <a:r>
              <a:rPr lang="en-US" sz="1200" dirty="0">
                <a:solidFill>
                  <a:srgbClr val="0070C0"/>
                </a:solidFill>
              </a:rPr>
              <a:t>https://github.com/santhoshbvsrk/EDA-Python/blob/main/DataOutliers.ipynb</a:t>
            </a:r>
          </a:p>
        </p:txBody>
      </p:sp>
    </p:spTree>
    <p:extLst>
      <p:ext uri="{BB962C8B-B14F-4D97-AF65-F5344CB8AC3E}">
        <p14:creationId xmlns:p14="http://schemas.microsoft.com/office/powerpoint/2010/main" val="338659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1C46-C16B-4EB7-BCAD-803606B4992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484B662A-E476-40F2-A53F-34EBE71DA06B}"/>
              </a:ext>
            </a:extLst>
          </p:cNvPr>
          <p:cNvSpPr>
            <a:spLocks noGrp="1"/>
          </p:cNvSpPr>
          <p:nvPr>
            <p:ph idx="1"/>
          </p:nvPr>
        </p:nvSpPr>
        <p:spPr>
          <a:xfrm>
            <a:off x="1154954" y="2603500"/>
            <a:ext cx="10520211" cy="3784048"/>
          </a:xfrm>
        </p:spPr>
        <p:txBody>
          <a:bodyPr/>
          <a:lstStyle/>
          <a:p>
            <a:endParaRPr lang="en-US" dirty="0"/>
          </a:p>
          <a:p>
            <a:r>
              <a:rPr lang="en-US" dirty="0"/>
              <a:t>Thank you for Reading.</a:t>
            </a:r>
          </a:p>
          <a:p>
            <a:pPr marL="0" indent="0">
              <a:buNone/>
            </a:pPr>
            <a:endParaRPr lang="en-US" dirty="0"/>
          </a:p>
          <a:p>
            <a:endParaRPr lang="en-US" dirty="0"/>
          </a:p>
          <a:p>
            <a:r>
              <a:rPr lang="en-US" dirty="0"/>
              <a:t>Feel free to connect with me for any queries/corrections.</a:t>
            </a:r>
          </a:p>
          <a:p>
            <a:endParaRPr lang="en-US" dirty="0"/>
          </a:p>
          <a:p>
            <a:endParaRPr lang="en-US" dirty="0"/>
          </a:p>
          <a:p>
            <a:r>
              <a:rPr lang="en-US" dirty="0"/>
              <a:t>You can get code for the same from below GitHub link </a:t>
            </a:r>
          </a:p>
          <a:p>
            <a:pPr marL="0" indent="0">
              <a:buNone/>
            </a:pPr>
            <a:r>
              <a:rPr lang="en-US" dirty="0">
                <a:solidFill>
                  <a:srgbClr val="0070C0"/>
                </a:solidFill>
              </a:rPr>
              <a:t>	https://github.com/santhoshbvsrk/EDA-Python/blob/main/DataOutliers.ipynb</a:t>
            </a:r>
          </a:p>
          <a:p>
            <a:pPr marL="0" indent="0">
              <a:buNone/>
            </a:pPr>
            <a:endParaRPr lang="en-US" dirty="0"/>
          </a:p>
        </p:txBody>
      </p:sp>
    </p:spTree>
    <p:extLst>
      <p:ext uri="{BB962C8B-B14F-4D97-AF65-F5344CB8AC3E}">
        <p14:creationId xmlns:p14="http://schemas.microsoft.com/office/powerpoint/2010/main" val="33841429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F666C14-7219-46F1-8169-9E45DA110A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145</TotalTime>
  <Words>972</Words>
  <Application>Microsoft Office PowerPoint</Application>
  <PresentationFormat>Widescreen</PresentationFormat>
  <Paragraphs>85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vt:lpstr>
      <vt:lpstr>Wingdings</vt:lpstr>
      <vt:lpstr>Wingdings 3</vt:lpstr>
      <vt:lpstr>Ion Boardroom</vt:lpstr>
      <vt:lpstr>Outlier Detection &amp; Handling</vt:lpstr>
      <vt:lpstr>WHAT are Outliers ?</vt:lpstr>
      <vt:lpstr>WHY should we handle Outliers ?</vt:lpstr>
      <vt:lpstr>HOW to Detect &amp; Handle Outliers ?</vt:lpstr>
      <vt:lpstr>HOW to Detect &amp; Handle Outliers (Using Statistics Method) ?</vt:lpstr>
      <vt:lpstr>HOW to Detect &amp; Handle Outliers (Using Visualization Tools) ?</vt:lpstr>
      <vt:lpstr>HOW to Detect &amp; Handle Outliers (Using IQR &amp; Z-Score) ?</vt:lpstr>
      <vt:lpstr>HOW to Detect &amp; Handle Outliers (Using D-TALE Tool)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Outlier Detection &amp; Handling</dc:title>
  <dc:creator>santhosh kumar</dc:creator>
  <cp:lastModifiedBy>santhosh kumar</cp:lastModifiedBy>
  <cp:revision>14</cp:revision>
  <dcterms:created xsi:type="dcterms:W3CDTF">2020-11-04T06:32:52Z</dcterms:created>
  <dcterms:modified xsi:type="dcterms:W3CDTF">2020-11-04T08:57:57Z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